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66" r:id="rId3"/>
  </p:sldMasterIdLst>
  <p:notesMasterIdLst>
    <p:notesMasterId r:id="rId15"/>
  </p:notesMasterIdLst>
  <p:sldIdLst>
    <p:sldId id="324" r:id="rId4"/>
    <p:sldId id="349" r:id="rId5"/>
    <p:sldId id="333" r:id="rId6"/>
    <p:sldId id="334" r:id="rId7"/>
    <p:sldId id="350" r:id="rId8"/>
    <p:sldId id="351" r:id="rId9"/>
    <p:sldId id="257" r:id="rId10"/>
    <p:sldId id="345" r:id="rId11"/>
    <p:sldId id="346" r:id="rId12"/>
    <p:sldId id="352" r:id="rId13"/>
    <p:sldId id="31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400"/>
    <a:srgbClr val="941100"/>
    <a:srgbClr val="003F00"/>
    <a:srgbClr val="008F00"/>
    <a:srgbClr val="190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64"/>
    <p:restoredTop sz="93677"/>
  </p:normalViewPr>
  <p:slideViewPr>
    <p:cSldViewPr snapToGrid="0" snapToObjects="1" showGuides="1">
      <p:cViewPr varScale="1">
        <p:scale>
          <a:sx n="117" d="100"/>
          <a:sy n="117" d="100"/>
        </p:scale>
        <p:origin x="198" y="10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2C74-E9BE-8845-AA1F-275C58478BD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A490-7766-E549-A9C6-D9A35B8B0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8f30814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8f30814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7" y="1332224"/>
            <a:ext cx="8312727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46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277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1198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100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929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1981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2134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160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068"/>
            <a:ext cx="9144000" cy="9526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48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2795" y="2120734"/>
            <a:ext cx="8325375" cy="444631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Grande" charset="0"/>
              <a:buChar char="•"/>
              <a:defRPr sz="32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40080">
              <a:defRPr sz="28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1379988"/>
            <a:ext cx="8312727" cy="5472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36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6092265"/>
            <a:ext cx="2939921" cy="521599"/>
          </a:xfrm>
          <a:prstGeom prst="rect">
            <a:avLst/>
          </a:prstGeom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915" y="5945854"/>
            <a:ext cx="1371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72221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71" y="6130325"/>
            <a:ext cx="2939921" cy="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915" y="5945854"/>
            <a:ext cx="1371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318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79" y="6207786"/>
            <a:ext cx="2939921" cy="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443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65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81106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microsoft.com/office/2007/relationships/media" Target="../media/media4.mov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media" Target="../media/media6.mov"/><Relationship Id="rId7" Type="http://schemas.openxmlformats.org/officeDocument/2006/relationships/image" Target="../media/image22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ov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0"/>
            <a:ext cx="8312727" cy="6858000"/>
          </a:xfrm>
        </p:spPr>
        <p:txBody>
          <a:bodyPr/>
          <a:lstStyle/>
          <a:p>
            <a:pPr lvl="0"/>
            <a:r>
              <a:rPr lang="en-US" sz="6000" dirty="0"/>
              <a:t>Control Systems</a:t>
            </a:r>
            <a:endParaRPr lang="en-US" sz="4400" b="0" dirty="0">
              <a:solidFill>
                <a:srgbClr val="FFFFFF"/>
              </a:solidFill>
            </a:endParaRPr>
          </a:p>
          <a:p>
            <a:r>
              <a:rPr lang="en-US" sz="3200" b="0" dirty="0">
                <a:solidFill>
                  <a:srgbClr val="FFFFFF"/>
                </a:solidFill>
              </a:rPr>
              <a:t>EE 447 Fa19 </a:t>
            </a:r>
            <a:r>
              <a:rPr lang="en-US" sz="3200" b="0" dirty="0" err="1">
                <a:solidFill>
                  <a:srgbClr val="FFFFFF"/>
                </a:solidFill>
              </a:rPr>
              <a:t>TuTh</a:t>
            </a:r>
            <a:r>
              <a:rPr lang="en-US" sz="3200" b="0" dirty="0">
                <a:solidFill>
                  <a:srgbClr val="FFFFFF"/>
                </a:solidFill>
              </a:rPr>
              <a:t> 12:30—2:20p DEN 303</a:t>
            </a:r>
          </a:p>
          <a:p>
            <a:pPr lvl="0"/>
            <a:endParaRPr lang="en-US" sz="2800" dirty="0"/>
          </a:p>
          <a:p>
            <a:r>
              <a:rPr lang="en-US" b="0" dirty="0"/>
              <a:t>Prof Burden </a:t>
            </a:r>
          </a:p>
          <a:p>
            <a:r>
              <a:rPr lang="en-US" sz="3200" b="0" dirty="0"/>
              <a:t>(Sam; he/him/his)</a:t>
            </a:r>
          </a:p>
        </p:txBody>
      </p:sp>
    </p:spTree>
    <p:extLst>
      <p:ext uri="{BB962C8B-B14F-4D97-AF65-F5344CB8AC3E}">
        <p14:creationId xmlns:p14="http://schemas.microsoft.com/office/powerpoint/2010/main" val="26077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1D949-92A5-4103-AB7E-D46CE509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52676"/>
          </a:xfrm>
        </p:spPr>
        <p:txBody>
          <a:bodyPr/>
          <a:lstStyle/>
          <a:p>
            <a:r>
              <a:rPr lang="en-US" dirty="0"/>
              <a:t>machine learning and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901DB-9093-4C21-AED9-1A7061165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1" r="11222" b="6839"/>
          <a:stretch/>
        </p:blipFill>
        <p:spPr>
          <a:xfrm>
            <a:off x="-3142" y="1132840"/>
            <a:ext cx="9150283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0"/>
            <a:ext cx="8312727" cy="6858000"/>
          </a:xfrm>
        </p:spPr>
        <p:txBody>
          <a:bodyPr/>
          <a:lstStyle/>
          <a:p>
            <a:r>
              <a:rPr lang="en-US" dirty="0"/>
              <a:t>why take this course?</a:t>
            </a:r>
          </a:p>
        </p:txBody>
      </p:sp>
    </p:spTree>
    <p:extLst>
      <p:ext uri="{BB962C8B-B14F-4D97-AF65-F5344CB8AC3E}">
        <p14:creationId xmlns:p14="http://schemas.microsoft.com/office/powerpoint/2010/main" val="92673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E7A22-85E6-4CBA-9197-36F30720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599" y="0"/>
            <a:ext cx="8289768" cy="6858000"/>
          </a:xfrm>
        </p:spPr>
        <p:txBody>
          <a:bodyPr anchor="ctr"/>
          <a:lstStyle/>
          <a:p>
            <a:r>
              <a:rPr lang="en-US" dirty="0"/>
              <a:t>This course focused on </a:t>
            </a:r>
            <a:r>
              <a:rPr lang="en-US" b="1" i="1" dirty="0"/>
              <a:t>analysis</a:t>
            </a:r>
            <a:r>
              <a:rPr lang="en-US" dirty="0"/>
              <a:t> and </a:t>
            </a:r>
            <a:r>
              <a:rPr lang="en-US" b="1" i="1" dirty="0"/>
              <a:t>design</a:t>
            </a:r>
            <a:r>
              <a:rPr lang="en-US" dirty="0"/>
              <a:t> of (linear) feedback control systems.</a:t>
            </a:r>
          </a:p>
          <a:p>
            <a:endParaRPr lang="en-US" dirty="0"/>
          </a:p>
          <a:p>
            <a:r>
              <a:rPr lang="en-US" dirty="0"/>
              <a:t>You learned to understand and engineer control in robotics, embedded systems, electrical circuits, power systems, and biology.</a:t>
            </a:r>
          </a:p>
          <a:p>
            <a:endParaRPr lang="en-US" dirty="0"/>
          </a:p>
          <a:p>
            <a:r>
              <a:rPr lang="en-US" dirty="0"/>
              <a:t>We built on your background in calculus, signal processing, and linear algebra, providing new analytical and computational tools.</a:t>
            </a:r>
          </a:p>
        </p:txBody>
      </p:sp>
    </p:spTree>
    <p:extLst>
      <p:ext uri="{BB962C8B-B14F-4D97-AF65-F5344CB8AC3E}">
        <p14:creationId xmlns:p14="http://schemas.microsoft.com/office/powerpoint/2010/main" val="327369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750D6-667B-4825-A4B1-305298C6B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A6B8-6A59-4E90-B88B-E8690D48B3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794" y="1869621"/>
            <a:ext cx="8741205" cy="498837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represent</a:t>
            </a:r>
            <a:r>
              <a:rPr lang="en-US" sz="2000" dirty="0">
                <a:latin typeface="LatoWeb"/>
              </a:rPr>
              <a:t> a linear system in state space and transfer function form;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determine</a:t>
            </a:r>
            <a:r>
              <a:rPr lang="en-US" sz="2000" dirty="0">
                <a:latin typeface="LatoWeb"/>
              </a:rPr>
              <a:t> the effects caused by including feedback in a system;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linearize</a:t>
            </a:r>
            <a:r>
              <a:rPr lang="en-US" sz="2000" dirty="0">
                <a:latin typeface="LatoWeb"/>
              </a:rPr>
              <a:t> a nonlinear system around an operating point;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determine</a:t>
            </a:r>
            <a:r>
              <a:rPr lang="en-US" sz="2000" dirty="0">
                <a:latin typeface="LatoWeb"/>
              </a:rPr>
              <a:t> if a system is stable;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understand</a:t>
            </a:r>
            <a:r>
              <a:rPr lang="en-US" sz="2000" dirty="0">
                <a:latin typeface="LatoWeb"/>
              </a:rPr>
              <a:t> sensitivity and noise/disturbance rejection properties;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apply</a:t>
            </a:r>
            <a:r>
              <a:rPr lang="en-US" sz="2000" dirty="0">
                <a:latin typeface="LatoWeb"/>
              </a:rPr>
              <a:t> scientific computing tools to model, design and simulate systems;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determine</a:t>
            </a:r>
            <a:r>
              <a:rPr lang="en-US" sz="2000" dirty="0">
                <a:latin typeface="LatoWeb"/>
              </a:rPr>
              <a:t> the performance of a system analytically and from simulation;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apply</a:t>
            </a:r>
            <a:r>
              <a:rPr lang="en-US" sz="2000" dirty="0">
                <a:latin typeface="LatoWeb"/>
              </a:rPr>
              <a:t> root locus, frequency response and full-state feedback methods to design a feedback control system to meet performance requirements;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design</a:t>
            </a:r>
            <a:r>
              <a:rPr lang="en-US" sz="2000" dirty="0">
                <a:latin typeface="LatoWeb"/>
              </a:rPr>
              <a:t> a full-state observer for a system;</a:t>
            </a:r>
          </a:p>
          <a:p>
            <a:pPr>
              <a:buFont typeface="+mj-lt"/>
              <a:buAutoNum type="arabicPeriod"/>
            </a:pPr>
            <a:r>
              <a:rPr lang="en-US" sz="2000" b="1" i="1" dirty="0">
                <a:latin typeface="LatoWeb"/>
              </a:rPr>
              <a:t> apply</a:t>
            </a:r>
            <a:r>
              <a:rPr lang="en-US" sz="2000" dirty="0">
                <a:latin typeface="LatoWeb"/>
              </a:rPr>
              <a:t> observer + controller to estimate and stabilize a system’s state.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760F3-BBE3-49DE-B811-964E6FC4561A}"/>
              </a:ext>
            </a:extLst>
          </p:cNvPr>
          <p:cNvSpPr/>
          <p:nvPr/>
        </p:nvSpPr>
        <p:spPr>
          <a:xfrm>
            <a:off x="0" y="11878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dirty="0">
                <a:solidFill>
                  <a:srgbClr val="FFFFFF"/>
                </a:solidFill>
                <a:latin typeface="LatoWeb"/>
                <a:cs typeface="Calibri" charset="0"/>
              </a:rPr>
              <a:t>it’s the end of the course – you (should) be able to:</a:t>
            </a:r>
          </a:p>
        </p:txBody>
      </p:sp>
    </p:spTree>
    <p:extLst>
      <p:ext uri="{BB962C8B-B14F-4D97-AF65-F5344CB8AC3E}">
        <p14:creationId xmlns:p14="http://schemas.microsoft.com/office/powerpoint/2010/main" val="340009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0"/>
            <a:ext cx="8312727" cy="68580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39782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637" y="1"/>
            <a:ext cx="8312727" cy="1151846"/>
          </a:xfrm>
        </p:spPr>
        <p:txBody>
          <a:bodyPr/>
          <a:lstStyle/>
          <a:p>
            <a:r>
              <a:rPr lang="en-US" dirty="0"/>
              <a:t>coursework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CFCC-34F5-4A41-87E8-A7040FC5AB0C}"/>
              </a:ext>
            </a:extLst>
          </p:cNvPr>
          <p:cNvSpPr txBox="1">
            <a:spLocks/>
          </p:cNvSpPr>
          <p:nvPr/>
        </p:nvSpPr>
        <p:spPr>
          <a:xfrm>
            <a:off x="0" y="1151845"/>
            <a:ext cx="9144000" cy="5706153"/>
          </a:xfr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 dirty="0">
                <a:solidFill>
                  <a:schemeClr val="tx2"/>
                </a:solidFill>
              </a:rPr>
              <a:t>448/449:  capstone design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458:  Power electronics controls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466:  Neural computation and engineering laboratory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547: Advanced linear control systems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548: Linear multi-input / multi-output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549: State estimation and system identification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550: Optimal control 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552: Power systems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570: Geometric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582: Digital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583: Nonlinear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585: Adaptive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593: Feedforward control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594: Robust control </a:t>
            </a:r>
          </a:p>
          <a:p>
            <a:pPr lvl="1"/>
            <a:r>
              <a:rPr lang="en-US" sz="2400" i="1" dirty="0">
                <a:solidFill>
                  <a:schemeClr val="tx2"/>
                </a:solidFill>
              </a:rPr>
              <a:t>597: Network control</a:t>
            </a:r>
          </a:p>
        </p:txBody>
      </p:sp>
    </p:spTree>
    <p:extLst>
      <p:ext uri="{BB962C8B-B14F-4D97-AF65-F5344CB8AC3E}">
        <p14:creationId xmlns:p14="http://schemas.microsoft.com/office/powerpoint/2010/main" val="39765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p14"/>
          <p:cNvGraphicFramePr/>
          <p:nvPr>
            <p:extLst>
              <p:ext uri="{D42A27DB-BD31-4B8C-83A1-F6EECF244321}">
                <p14:modId xmlns:p14="http://schemas.microsoft.com/office/powerpoint/2010/main" val="2515134760"/>
              </p:ext>
            </p:extLst>
          </p:nvPr>
        </p:nvGraphicFramePr>
        <p:xfrm>
          <a:off x="54550" y="1277550"/>
          <a:ext cx="9089450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</a:rPr>
                        <a:t>Prof. Linda Bushnell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networked control, cyber security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Sam Burden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sensorimotor control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Howard Chizeck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brain-computer interface (BCI)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Maryam Fazel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convex optimization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Blake Hannaford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medical robotics, telerobotics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Eric Klavins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systems biology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Alex Mamishev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sensor design and integration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Lillian Ratliff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bg1"/>
                          </a:solidFill>
                        </a:rPr>
                        <a:t>cyber-physical systems (CPS)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Matt Reynolds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ultra-low power sensing, computation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Georg Seelig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systems biology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Eli Shlizerman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data-driven dynamical systems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</a:rPr>
                        <a:t>Prof. Baosen Zhang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</a:rPr>
                        <a:t>cyber-physical systems (CPS)</a:t>
                      </a:r>
                      <a:endParaRPr sz="16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703" y="3296804"/>
            <a:ext cx="1085297" cy="108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736" y="2949324"/>
            <a:ext cx="959352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985" y="4902530"/>
            <a:ext cx="959352" cy="96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6182" y="2217397"/>
            <a:ext cx="890340" cy="89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274" y="1773727"/>
            <a:ext cx="1011527" cy="101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984" y="1425544"/>
            <a:ext cx="959352" cy="9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3484" y="5308618"/>
            <a:ext cx="959319" cy="9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7464" y="5525452"/>
            <a:ext cx="1011525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6898" y="3742965"/>
            <a:ext cx="1011525" cy="1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1680" y="4587868"/>
            <a:ext cx="959319" cy="9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79343" y="2573860"/>
            <a:ext cx="986634" cy="98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43451" y="4115010"/>
            <a:ext cx="959385" cy="959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05F59CF-3BD9-485A-B161-E35FDD9362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26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800" b="1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research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1D949-92A5-4103-AB7E-D46CE509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52676"/>
          </a:xfrm>
        </p:spPr>
        <p:txBody>
          <a:bodyPr/>
          <a:lstStyle/>
          <a:p>
            <a:r>
              <a:rPr lang="en-US" dirty="0"/>
              <a:t>robotics and AI – ECE 448/9</a:t>
            </a:r>
          </a:p>
        </p:txBody>
      </p:sp>
      <p:pic>
        <p:nvPicPr>
          <p:cNvPr id="4" name="Stanford Autonomous Helicopter - Airshow #2">
            <a:hlinkClick r:id="" action="ppaction://media"/>
            <a:extLst>
              <a:ext uri="{FF2B5EF4-FFF2-40B4-BE49-F238E27FC236}">
                <a16:creationId xmlns:a16="http://schemas.microsoft.com/office/drawing/2014/main" id="{F1C01B82-C434-4E49-BAF0-9A4048A6E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05" y="1179353"/>
            <a:ext cx="4509981" cy="2536864"/>
          </a:xfrm>
          <a:prstGeom prst="rect">
            <a:avLst/>
          </a:prstGeom>
          <a:ln w="76200">
            <a:noFill/>
          </a:ln>
        </p:spPr>
      </p:pic>
      <p:pic>
        <p:nvPicPr>
          <p:cNvPr id="6" name="Learning hand-eye coordination for robotic grasping">
            <a:hlinkClick r:id="" action="ppaction://media"/>
            <a:extLst>
              <a:ext uri="{FF2B5EF4-FFF2-40B4-BE49-F238E27FC236}">
                <a16:creationId xmlns:a16="http://schemas.microsoft.com/office/drawing/2014/main" id="{8FE58950-FACD-4677-9E35-F6E9AE3298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7589" y="1179353"/>
            <a:ext cx="4509981" cy="2536864"/>
          </a:xfrm>
          <a:prstGeom prst="rect">
            <a:avLst/>
          </a:prstGeom>
          <a:ln w="76200">
            <a:noFill/>
          </a:ln>
        </p:spPr>
      </p:pic>
      <p:pic>
        <p:nvPicPr>
          <p:cNvPr id="7" name="Real Time Quad Rotor Path Planning for Mobile Obstacle Avoidance Using Convex Optimization">
            <a:hlinkClick r:id="" action="ppaction://media"/>
            <a:extLst>
              <a:ext uri="{FF2B5EF4-FFF2-40B4-BE49-F238E27FC236}">
                <a16:creationId xmlns:a16="http://schemas.microsoft.com/office/drawing/2014/main" id="{4BCDF86B-3876-4CE3-8B4E-DADBD02A997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57" y="3822944"/>
            <a:ext cx="4526570" cy="2546196"/>
          </a:xfrm>
          <a:prstGeom prst="rect">
            <a:avLst/>
          </a:prstGeom>
          <a:ln w="76200">
            <a:noFill/>
          </a:ln>
        </p:spPr>
      </p:pic>
      <p:pic>
        <p:nvPicPr>
          <p:cNvPr id="8" name="drc-win">
            <a:hlinkClick r:id="" action="ppaction://media"/>
            <a:extLst>
              <a:ext uri="{FF2B5EF4-FFF2-40B4-BE49-F238E27FC236}">
                <a16:creationId xmlns:a16="http://schemas.microsoft.com/office/drawing/2014/main" id="{D2B86595-4E74-44DC-8BE7-3A3C3A4273D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17589" y="3831833"/>
            <a:ext cx="4509983" cy="2536865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394666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8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1D949-92A5-4103-AB7E-D46CE509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52676"/>
          </a:xfrm>
        </p:spPr>
        <p:txBody>
          <a:bodyPr/>
          <a:lstStyle/>
          <a:p>
            <a:r>
              <a:rPr lang="en-US" dirty="0" err="1"/>
              <a:t>neuroengineering</a:t>
            </a:r>
            <a:r>
              <a:rPr lang="en-US" dirty="0"/>
              <a:t> – ECE 466</a:t>
            </a:r>
          </a:p>
        </p:txBody>
      </p:sp>
      <p:pic>
        <p:nvPicPr>
          <p:cNvPr id="4" name="hmi-jan">
            <a:hlinkClick r:id="" action="ppaction://media"/>
            <a:extLst>
              <a:ext uri="{FF2B5EF4-FFF2-40B4-BE49-F238E27FC236}">
                <a16:creationId xmlns:a16="http://schemas.microsoft.com/office/drawing/2014/main" id="{E7108B5A-60A6-4280-9B52-E4B51088A9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8198" y="4320203"/>
            <a:ext cx="4565802" cy="2568263"/>
          </a:xfrm>
          <a:prstGeom prst="rect">
            <a:avLst/>
          </a:prstGeom>
        </p:spPr>
      </p:pic>
      <p:pic>
        <p:nvPicPr>
          <p:cNvPr id="6" name="hmi-walking">
            <a:hlinkClick r:id="" action="ppaction://media"/>
            <a:extLst>
              <a:ext uri="{FF2B5EF4-FFF2-40B4-BE49-F238E27FC236}">
                <a16:creationId xmlns:a16="http://schemas.microsoft.com/office/drawing/2014/main" id="{E61CA597-5D14-4783-9878-C1BC5E8D8C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320290"/>
            <a:ext cx="4572000" cy="2571750"/>
          </a:xfrm>
          <a:prstGeom prst="rect">
            <a:avLst/>
          </a:prstGeom>
        </p:spPr>
      </p:pic>
      <p:pic>
        <p:nvPicPr>
          <p:cNvPr id="3080" name="Picture 8" descr="neuroeng-bci-jan.jpg">
            <a:extLst>
              <a:ext uri="{FF2B5EF4-FFF2-40B4-BE49-F238E27FC236}">
                <a16:creationId xmlns:a16="http://schemas.microsoft.com/office/drawing/2014/main" id="{A001BB9B-EDBA-42F0-9B30-DE0FEC24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2" y="975026"/>
            <a:ext cx="5025747" cy="334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FFF7E1-BFE2-485C-AFE8-618DAF5E2D64}"/>
              </a:ext>
            </a:extLst>
          </p:cNvPr>
          <p:cNvGrpSpPr/>
          <p:nvPr/>
        </p:nvGrpSpPr>
        <p:grpSpPr>
          <a:xfrm>
            <a:off x="0" y="961624"/>
            <a:ext cx="4564166" cy="3345264"/>
            <a:chOff x="0" y="487470"/>
            <a:chExt cx="3508811" cy="2571751"/>
          </a:xfrm>
        </p:grpSpPr>
        <p:pic>
          <p:nvPicPr>
            <p:cNvPr id="3079" name="Picture 7" descr="neuro-collins-nature.jpg">
              <a:extLst>
                <a:ext uri="{FF2B5EF4-FFF2-40B4-BE49-F238E27FC236}">
                  <a16:creationId xmlns:a16="http://schemas.microsoft.com/office/drawing/2014/main" id="{E232CEFF-BD86-476D-ADBE-2CEC508F6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/>
            <a:stretch/>
          </p:blipFill>
          <p:spPr bwMode="auto">
            <a:xfrm>
              <a:off x="2131023" y="487470"/>
              <a:ext cx="137778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neuro-collins-nature.jpg">
              <a:extLst>
                <a:ext uri="{FF2B5EF4-FFF2-40B4-BE49-F238E27FC236}">
                  <a16:creationId xmlns:a16="http://schemas.microsoft.com/office/drawing/2014/main" id="{324E1253-8F53-4762-8752-69491857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641" b="46972"/>
            <a:stretch/>
          </p:blipFill>
          <p:spPr bwMode="auto">
            <a:xfrm>
              <a:off x="0" y="487470"/>
              <a:ext cx="2131022" cy="257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480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8147</TotalTime>
  <Words>398</Words>
  <Application>Microsoft Office PowerPoint</Application>
  <PresentationFormat>On-screen Show (4:3)</PresentationFormat>
  <Paragraphs>68</Paragraphs>
  <Slides>11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Encode Sans Normal Black</vt:lpstr>
      <vt:lpstr>Helvetica Neue</vt:lpstr>
      <vt:lpstr>LatoWeb</vt:lpstr>
      <vt:lpstr>Lucida Grande</vt:lpstr>
      <vt:lpstr>LucidaGrande</vt:lpstr>
      <vt:lpstr>Open Sans Light</vt:lpstr>
      <vt:lpstr>Uni Sans Regular</vt:lpstr>
      <vt:lpstr>Custom Design</vt:lpstr>
      <vt:lpstr>1_Custom Design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Sam A Burden</cp:lastModifiedBy>
  <cp:revision>240</cp:revision>
  <dcterms:created xsi:type="dcterms:W3CDTF">2014-10-14T00:51:43Z</dcterms:created>
  <dcterms:modified xsi:type="dcterms:W3CDTF">2019-12-03T20:16:01Z</dcterms:modified>
</cp:coreProperties>
</file>